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7" r:id="rId5"/>
    <p:sldId id="258" r:id="rId6"/>
    <p:sldId id="301" r:id="rId7"/>
    <p:sldId id="259" r:id="rId8"/>
    <p:sldId id="260" r:id="rId9"/>
    <p:sldId id="302" r:id="rId10"/>
    <p:sldId id="261" r:id="rId11"/>
    <p:sldId id="262" r:id="rId12"/>
    <p:sldId id="333" r:id="rId13"/>
    <p:sldId id="334" r:id="rId14"/>
    <p:sldId id="354" r:id="rId15"/>
    <p:sldId id="267" r:id="rId16"/>
    <p:sldId id="268" r:id="rId17"/>
    <p:sldId id="269" r:id="rId18"/>
    <p:sldId id="266" r:id="rId19"/>
    <p:sldId id="271" r:id="rId20"/>
    <p:sldId id="273" r:id="rId21"/>
    <p:sldId id="284" r:id="rId22"/>
    <p:sldId id="285" r:id="rId23"/>
    <p:sldId id="286" r:id="rId24"/>
    <p:sldId id="318" r:id="rId25"/>
    <p:sldId id="339" r:id="rId26"/>
    <p:sldId id="361" r:id="rId27"/>
    <p:sldId id="362" r:id="rId28"/>
    <p:sldId id="346" r:id="rId29"/>
    <p:sldId id="363" r:id="rId30"/>
    <p:sldId id="364" r:id="rId31"/>
    <p:sldId id="365" r:id="rId32"/>
    <p:sldId id="366" r:id="rId33"/>
    <p:sldId id="256" r:id="rId3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BCD1"/>
    <a:srgbClr val="DEEBF6"/>
    <a:srgbClr val="D4E5F4"/>
    <a:srgbClr val="98BE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966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1476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4604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466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294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364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262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6103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1547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8944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8245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3519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825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258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4642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527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3075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9013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4630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9613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43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6859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1470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0252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2399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4643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9794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1842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3249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3122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7755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930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9381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8932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0126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3248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5267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345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821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131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4634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4623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0296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9936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83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18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616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700" b="1" dirty="0" smtClean="0"/>
              <a:t>2023 </a:t>
            </a:r>
            <a:r>
              <a:rPr lang="tr-TR" sz="2700" b="1" dirty="0"/>
              <a:t>– </a:t>
            </a:r>
            <a:r>
              <a:rPr lang="tr-TR" sz="2700" b="1" dirty="0" smtClean="0"/>
              <a:t>2024 </a:t>
            </a:r>
            <a:r>
              <a:rPr lang="tr-TR" sz="2700" b="1" dirty="0"/>
              <a:t>EĞİTİM YILI </a:t>
            </a:r>
            <a:r>
              <a:rPr lang="tr-TR" sz="2700" b="1" dirty="0" smtClean="0"/>
              <a:t>1. </a:t>
            </a:r>
            <a:r>
              <a:rPr lang="tr-TR" sz="2700" b="1" dirty="0"/>
              <a:t>SINIF 1</a:t>
            </a:r>
            <a:r>
              <a:rPr lang="tr-TR" sz="2700" b="1" dirty="0" smtClean="0"/>
              <a:t>. </a:t>
            </a:r>
            <a:r>
              <a:rPr lang="tr-TR" sz="2700" b="1" dirty="0"/>
              <a:t>KURUL </a:t>
            </a:r>
            <a:r>
              <a:rPr lang="tr-TR" sz="2700" b="1" dirty="0" smtClean="0"/>
              <a:t>DEĞERLENDİRMESİ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r-TR" dirty="0" smtClean="0"/>
              <a:t>Dr. Berrak Aksakal</a:t>
            </a:r>
            <a:br>
              <a:rPr lang="tr-TR" dirty="0" smtClean="0"/>
            </a:br>
            <a:r>
              <a:rPr lang="tr-TR" dirty="0" smtClean="0"/>
              <a:t>FÜ TEAD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077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38200" y="144379"/>
            <a:ext cx="10515600" cy="6032584"/>
          </a:xfrm>
        </p:spPr>
        <p:txBody>
          <a:bodyPr/>
          <a:lstStyle/>
          <a:p>
            <a:endParaRPr lang="tr-TR" dirty="0"/>
          </a:p>
        </p:txBody>
      </p:sp>
      <p:graphicFrame>
        <p:nvGraphicFramePr>
          <p:cNvPr id="6" name="Nesne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1541221"/>
              </p:ext>
            </p:extLst>
          </p:nvPr>
        </p:nvGraphicFramePr>
        <p:xfrm>
          <a:off x="838200" y="685800"/>
          <a:ext cx="10418805" cy="58754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8" name="Belge" r:id="rId3" imgW="5861957" imgH="5484077" progId="Word.Document.12">
                  <p:embed/>
                </p:oleObj>
              </mc:Choice>
              <mc:Fallback>
                <p:oleObj name="Belge" r:id="rId3" imgW="5861957" imgH="548407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685800"/>
                        <a:ext cx="10418805" cy="58754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9098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ZORLUK İNDEKSİ </a:t>
            </a:r>
            <a:endParaRPr lang="tr-TR" sz="3200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0136764"/>
              </p:ext>
            </p:extLst>
          </p:nvPr>
        </p:nvGraphicFramePr>
        <p:xfrm>
          <a:off x="939114" y="1690682"/>
          <a:ext cx="9971901" cy="4265274"/>
        </p:xfrm>
        <a:graphic>
          <a:graphicData uri="http://schemas.openxmlformats.org/drawingml/2006/table">
            <a:tbl>
              <a:tblPr firstRow="1" firstCol="1" bandRow="1"/>
              <a:tblGrid>
                <a:gridCol w="4509281">
                  <a:extLst>
                    <a:ext uri="{9D8B030D-6E8A-4147-A177-3AD203B41FA5}">
                      <a16:colId xmlns:a16="http://schemas.microsoft.com/office/drawing/2014/main" val="3062628362"/>
                    </a:ext>
                  </a:extLst>
                </a:gridCol>
                <a:gridCol w="3041116">
                  <a:extLst>
                    <a:ext uri="{9D8B030D-6E8A-4147-A177-3AD203B41FA5}">
                      <a16:colId xmlns:a16="http://schemas.microsoft.com/office/drawing/2014/main" val="2208459338"/>
                    </a:ext>
                  </a:extLst>
                </a:gridCol>
                <a:gridCol w="2421504">
                  <a:extLst>
                    <a:ext uri="{9D8B030D-6E8A-4147-A177-3AD203B41FA5}">
                      <a16:colId xmlns:a16="http://schemas.microsoft.com/office/drawing/2014/main" val="1096188980"/>
                    </a:ext>
                  </a:extLst>
                </a:gridCol>
              </a:tblGrid>
              <a:tr h="7108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Ortalama zorluk </a:t>
                      </a:r>
                      <a:r>
                        <a:rPr lang="tr-TR" sz="2000" b="1" dirty="0" err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indexi</a:t>
                      </a: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(OZİ)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Zorluk indeksi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Yorum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347749"/>
                  </a:ext>
                </a:extLst>
              </a:tr>
              <a:tr h="7108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372999"/>
                  </a:ext>
                </a:extLst>
              </a:tr>
              <a:tr h="7108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68,56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794169"/>
                  </a:ext>
                </a:extLst>
              </a:tr>
              <a:tr h="7108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629841"/>
                  </a:ext>
                </a:extLst>
              </a:tr>
              <a:tr h="7108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4274714"/>
                  </a:ext>
                </a:extLst>
              </a:tr>
              <a:tr h="7108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ORTA GÜÇLÜKTE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60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8237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FAZLA DOĞRU  VE YANLIŞ CEVAPLANAN SORULAR 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545450891"/>
                  </p:ext>
                </p:extLst>
              </p:nvPr>
            </p:nvGraphicFramePr>
            <p:xfrm>
              <a:off x="1754660" y="1729945"/>
              <a:ext cx="9304637" cy="399324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796190">
                      <a:extLst>
                        <a:ext uri="{9D8B030D-6E8A-4147-A177-3AD203B41FA5}">
                          <a16:colId xmlns:a16="http://schemas.microsoft.com/office/drawing/2014/main" val="1820419375"/>
                        </a:ext>
                      </a:extLst>
                    </a:gridCol>
                    <a:gridCol w="3169815">
                      <a:extLst>
                        <a:ext uri="{9D8B030D-6E8A-4147-A177-3AD203B41FA5}">
                          <a16:colId xmlns:a16="http://schemas.microsoft.com/office/drawing/2014/main" val="1521889925"/>
                        </a:ext>
                      </a:extLst>
                    </a:gridCol>
                    <a:gridCol w="2836708">
                      <a:extLst>
                        <a:ext uri="{9D8B030D-6E8A-4147-A177-3AD203B41FA5}">
                          <a16:colId xmlns:a16="http://schemas.microsoft.com/office/drawing/2014/main" val="639386930"/>
                        </a:ext>
                      </a:extLst>
                    </a:gridCol>
                    <a:gridCol w="1501924">
                      <a:extLst>
                        <a:ext uri="{9D8B030D-6E8A-4147-A177-3AD203B41FA5}">
                          <a16:colId xmlns:a16="http://schemas.microsoft.com/office/drawing/2014/main" val="2043854801"/>
                        </a:ext>
                      </a:extLst>
                    </a:gridCol>
                  </a:tblGrid>
                  <a:tr h="171379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 dirty="0">
                              <a:effectLst/>
                            </a:rPr>
                            <a:t>Soru numarası </a:t>
                          </a:r>
                          <a:endParaRPr lang="tr-TR" sz="28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 dirty="0">
                              <a:effectLst/>
                            </a:rPr>
                            <a:t>EN FAZLA DOĞRU CEVAPLANAN SORU</a:t>
                          </a:r>
                          <a:endParaRPr lang="tr-TR" sz="28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 dirty="0">
                              <a:effectLst/>
                            </a:rPr>
                            <a:t>EN FAZLA YANLIŞ CEVAPLANAN SORU</a:t>
                          </a:r>
                          <a:endParaRPr lang="tr-TR" sz="28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>
                              <a:effectLst/>
                            </a:rPr>
                            <a:t>Kişi sayısı </a:t>
                          </a:r>
                          <a:endParaRPr lang="tr-TR" sz="280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859364553"/>
                      </a:ext>
                    </a:extLst>
                  </a:tr>
                  <a:tr h="127867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>
                              <a:effectLst/>
                            </a:rPr>
                            <a:t>92. soru </a:t>
                          </a:r>
                          <a:endParaRPr lang="tr-TR" sz="280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6477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>
                              <a:effectLst/>
                            </a:rPr>
                            <a:t> 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800">
                                    <a:effectLst/>
                                    <a:latin typeface="Cambria Math" panose="02040503050406030204" pitchFamily="18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80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tr-TR" sz="28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 dirty="0">
                              <a:effectLst/>
                            </a:rPr>
                            <a:t>284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 dirty="0">
                              <a:effectLst/>
                            </a:rPr>
                            <a:t>%98,96</a:t>
                          </a:r>
                          <a:endParaRPr lang="tr-TR" sz="28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651562295"/>
                      </a:ext>
                    </a:extLst>
                  </a:tr>
                  <a:tr h="100077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>
                              <a:effectLst/>
                            </a:rPr>
                            <a:t>26. soru</a:t>
                          </a:r>
                          <a:endParaRPr lang="tr-TR" sz="280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>
                              <a:effectLst/>
                            </a:rPr>
                            <a:t> </a:t>
                          </a:r>
                          <a:endParaRPr lang="tr-TR" sz="280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800">
                                    <a:effectLst/>
                                    <a:latin typeface="Cambria Math" panose="02040503050406030204" pitchFamily="18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80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 dirty="0">
                              <a:effectLst/>
                            </a:rPr>
                            <a:t>263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 dirty="0">
                              <a:effectLst/>
                            </a:rPr>
                            <a:t>%91,64</a:t>
                          </a:r>
                          <a:endParaRPr lang="tr-TR" sz="28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68073855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545450891"/>
                  </p:ext>
                </p:extLst>
              </p:nvPr>
            </p:nvGraphicFramePr>
            <p:xfrm>
              <a:off x="1754660" y="1729945"/>
              <a:ext cx="9304637" cy="399324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796190">
                      <a:extLst>
                        <a:ext uri="{9D8B030D-6E8A-4147-A177-3AD203B41FA5}">
                          <a16:colId xmlns:a16="http://schemas.microsoft.com/office/drawing/2014/main" val="1820419375"/>
                        </a:ext>
                      </a:extLst>
                    </a:gridCol>
                    <a:gridCol w="3169815">
                      <a:extLst>
                        <a:ext uri="{9D8B030D-6E8A-4147-A177-3AD203B41FA5}">
                          <a16:colId xmlns:a16="http://schemas.microsoft.com/office/drawing/2014/main" val="1521889925"/>
                        </a:ext>
                      </a:extLst>
                    </a:gridCol>
                    <a:gridCol w="2836708">
                      <a:extLst>
                        <a:ext uri="{9D8B030D-6E8A-4147-A177-3AD203B41FA5}">
                          <a16:colId xmlns:a16="http://schemas.microsoft.com/office/drawing/2014/main" val="639386930"/>
                        </a:ext>
                      </a:extLst>
                    </a:gridCol>
                    <a:gridCol w="1501924">
                      <a:extLst>
                        <a:ext uri="{9D8B030D-6E8A-4147-A177-3AD203B41FA5}">
                          <a16:colId xmlns:a16="http://schemas.microsoft.com/office/drawing/2014/main" val="2043854801"/>
                        </a:ext>
                      </a:extLst>
                    </a:gridCol>
                  </a:tblGrid>
                  <a:tr h="171379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 dirty="0">
                              <a:effectLst/>
                            </a:rPr>
                            <a:t>Soru numarası </a:t>
                          </a:r>
                          <a:endParaRPr lang="tr-TR" sz="28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 dirty="0">
                              <a:effectLst/>
                            </a:rPr>
                            <a:t>EN FAZLA DOĞRU CEVAPLANAN SORU</a:t>
                          </a:r>
                          <a:endParaRPr lang="tr-TR" sz="28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 dirty="0">
                              <a:effectLst/>
                            </a:rPr>
                            <a:t>EN FAZLA YANLIŞ CEVAPLANAN SORU</a:t>
                          </a:r>
                          <a:endParaRPr lang="tr-TR" sz="28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>
                              <a:effectLst/>
                            </a:rPr>
                            <a:t>Kişi sayısı </a:t>
                          </a:r>
                          <a:endParaRPr lang="tr-TR" sz="280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859364553"/>
                      </a:ext>
                    </a:extLst>
                  </a:tr>
                  <a:tr h="127867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>
                              <a:effectLst/>
                            </a:rPr>
                            <a:t>92. soru </a:t>
                          </a:r>
                          <a:endParaRPr lang="tr-TR" sz="280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56814" t="-139524" r="-137428" b="-923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sz="28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 dirty="0">
                              <a:effectLst/>
                            </a:rPr>
                            <a:t>284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 dirty="0">
                              <a:effectLst/>
                            </a:rPr>
                            <a:t>%98,96</a:t>
                          </a:r>
                          <a:endParaRPr lang="tr-TR" sz="28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651562295"/>
                      </a:ext>
                    </a:extLst>
                  </a:tr>
                  <a:tr h="1000775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>
                              <a:effectLst/>
                            </a:rPr>
                            <a:t>26. soru</a:t>
                          </a:r>
                          <a:endParaRPr lang="tr-TR" sz="280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>
                              <a:effectLst/>
                            </a:rPr>
                            <a:t> </a:t>
                          </a:r>
                          <a:endParaRPr lang="tr-TR" sz="280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75699" t="-306707" r="-53978" b="-182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 dirty="0">
                              <a:effectLst/>
                            </a:rPr>
                            <a:t>263</a:t>
                          </a: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800" dirty="0">
                              <a:effectLst/>
                            </a:rPr>
                            <a:t>%91,64</a:t>
                          </a:r>
                          <a:endParaRPr lang="tr-TR" sz="28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68073855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19447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EN FAZLA DOĞRU CEVAPLANAN </a:t>
            </a:r>
            <a:r>
              <a:rPr lang="tr-TR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SORU-1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 </a:t>
            </a:r>
            <a:r>
              <a:rPr lang="tr-TR" b="1" dirty="0"/>
              <a:t>EN FAZLA DOĞRU CEVAPLANAN SORU</a:t>
            </a:r>
            <a:endParaRPr lang="tr-TR" dirty="0"/>
          </a:p>
          <a:p>
            <a:pPr lvl="0"/>
            <a:r>
              <a:rPr lang="tr-TR" dirty="0"/>
              <a:t>Kapalı yer korkusudur?</a:t>
            </a:r>
            <a:br>
              <a:rPr lang="tr-TR" dirty="0"/>
            </a:br>
            <a:r>
              <a:rPr lang="tr-TR" dirty="0"/>
              <a:t>a)    </a:t>
            </a:r>
            <a:r>
              <a:rPr lang="tr-TR" dirty="0" err="1"/>
              <a:t>Eritrofobi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b)    </a:t>
            </a:r>
            <a:r>
              <a:rPr lang="tr-TR" dirty="0" err="1"/>
              <a:t>Ailurofobi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c)    </a:t>
            </a:r>
            <a:r>
              <a:rPr lang="tr-TR" dirty="0" err="1"/>
              <a:t>Akrofobi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d)    Sosyal fobi</a:t>
            </a:r>
            <a:br>
              <a:rPr lang="tr-TR" dirty="0"/>
            </a:br>
            <a:r>
              <a:rPr lang="tr-TR" b="1" dirty="0"/>
              <a:t>e)    </a:t>
            </a:r>
            <a:r>
              <a:rPr lang="tr-TR" b="1" dirty="0" err="1"/>
              <a:t>Klastrofobi</a:t>
            </a:r>
            <a:endParaRPr lang="tr-TR" dirty="0"/>
          </a:p>
          <a:p>
            <a:r>
              <a:rPr lang="tr-TR" dirty="0"/>
              <a:t>	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tr-TR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tr-TR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4713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19973"/>
          </a:xfrm>
        </p:spPr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FAZLA YANLIŞ CEVAPLANAN 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803189"/>
            <a:ext cx="10972800" cy="5375189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tr-TR" dirty="0"/>
              <a:t>Aşağıdaki ifadelerden hangisi/hangileri doğrudur?</a:t>
            </a:r>
            <a:br>
              <a:rPr lang="tr-TR" dirty="0"/>
            </a:br>
            <a:r>
              <a:rPr lang="tr-TR" dirty="0"/>
              <a:t>I- 	Kolera toksini, bağırsak </a:t>
            </a:r>
            <a:r>
              <a:rPr lang="tr-TR" dirty="0" err="1"/>
              <a:t>epitel</a:t>
            </a:r>
            <a:r>
              <a:rPr lang="tr-TR" dirty="0"/>
              <a:t>  hücreleri üzerindeki  </a:t>
            </a:r>
            <a:r>
              <a:rPr lang="tr-TR" dirty="0" err="1"/>
              <a:t>Gangliosit</a:t>
            </a:r>
            <a:r>
              <a:rPr lang="tr-TR" dirty="0"/>
              <a:t> M1 üzerinden hücreye alınır.</a:t>
            </a:r>
            <a:br>
              <a:rPr lang="tr-TR" dirty="0"/>
            </a:br>
            <a:r>
              <a:rPr lang="tr-TR" dirty="0"/>
              <a:t>II-	</a:t>
            </a:r>
            <a:r>
              <a:rPr lang="tr-TR" dirty="0" err="1"/>
              <a:t>Sfingozin</a:t>
            </a:r>
            <a:r>
              <a:rPr lang="tr-TR" dirty="0"/>
              <a:t>, Kolin ve Serin amino </a:t>
            </a:r>
            <a:r>
              <a:rPr lang="tr-TR" dirty="0" err="1"/>
              <a:t>asitinden</a:t>
            </a:r>
            <a:r>
              <a:rPr lang="tr-TR" dirty="0"/>
              <a:t>  sentezlenir.</a:t>
            </a:r>
            <a:br>
              <a:rPr lang="tr-TR" dirty="0"/>
            </a:br>
            <a:r>
              <a:rPr lang="tr-TR" dirty="0"/>
              <a:t>III-	Akciğerlerde yüzey </a:t>
            </a:r>
            <a:r>
              <a:rPr lang="tr-TR" dirty="0" err="1"/>
              <a:t>sürfaktan</a:t>
            </a:r>
            <a:r>
              <a:rPr lang="tr-TR" dirty="0"/>
              <a:t> yapısında </a:t>
            </a:r>
            <a:r>
              <a:rPr lang="tr-TR" dirty="0" err="1"/>
              <a:t>Lesitin</a:t>
            </a:r>
            <a:r>
              <a:rPr lang="tr-TR" dirty="0"/>
              <a:t>/</a:t>
            </a:r>
            <a:r>
              <a:rPr lang="tr-TR" dirty="0" err="1"/>
              <a:t>sfingomyelin</a:t>
            </a:r>
            <a:r>
              <a:rPr lang="tr-TR" dirty="0"/>
              <a:t> oranının 2 </a:t>
            </a:r>
            <a:r>
              <a:rPr lang="tr-TR" dirty="0" err="1"/>
              <a:t>nin</a:t>
            </a:r>
            <a:r>
              <a:rPr lang="tr-TR" dirty="0"/>
              <a:t> altında olması ile </a:t>
            </a:r>
            <a:r>
              <a:rPr lang="tr-TR" dirty="0" err="1"/>
              <a:t>Refsum</a:t>
            </a:r>
            <a:r>
              <a:rPr lang="tr-TR" dirty="0"/>
              <a:t> hastalığı gelişir. </a:t>
            </a:r>
            <a:br>
              <a:rPr lang="tr-TR" dirty="0"/>
            </a:br>
            <a:r>
              <a:rPr lang="tr-TR" b="1" dirty="0"/>
              <a:t>a)    Yalnız I</a:t>
            </a:r>
            <a:br>
              <a:rPr lang="tr-TR" b="1" dirty="0"/>
            </a:br>
            <a:r>
              <a:rPr lang="tr-TR" dirty="0"/>
              <a:t>b)    I ve III</a:t>
            </a:r>
            <a:br>
              <a:rPr lang="tr-TR" dirty="0"/>
            </a:br>
            <a:r>
              <a:rPr lang="tr-TR" dirty="0"/>
              <a:t>c)    Yalnız III</a:t>
            </a:r>
            <a:br>
              <a:rPr lang="tr-TR" dirty="0"/>
            </a:br>
            <a:r>
              <a:rPr lang="tr-TR" dirty="0"/>
              <a:t>d)    II ve III</a:t>
            </a:r>
            <a:br>
              <a:rPr lang="tr-TR" dirty="0"/>
            </a:br>
            <a:r>
              <a:rPr lang="tr-TR" dirty="0"/>
              <a:t>e)    I ve II</a:t>
            </a:r>
          </a:p>
          <a:p>
            <a:pPr marL="0" indent="0"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9347584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612272" cy="399149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DERS BAZINDA EN FAZLA DOĞRU VE YANLIŞ CEVAPLANAN SORULAR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0886362"/>
              </p:ext>
            </p:extLst>
          </p:nvPr>
        </p:nvGraphicFramePr>
        <p:xfrm>
          <a:off x="1631092" y="1087394"/>
          <a:ext cx="9551774" cy="490563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935456">
                  <a:extLst>
                    <a:ext uri="{9D8B030D-6E8A-4147-A177-3AD203B41FA5}">
                      <a16:colId xmlns:a16="http://schemas.microsoft.com/office/drawing/2014/main" val="2421327613"/>
                    </a:ext>
                  </a:extLst>
                </a:gridCol>
                <a:gridCol w="1409626">
                  <a:extLst>
                    <a:ext uri="{9D8B030D-6E8A-4147-A177-3AD203B41FA5}">
                      <a16:colId xmlns:a16="http://schemas.microsoft.com/office/drawing/2014/main" val="3231921767"/>
                    </a:ext>
                  </a:extLst>
                </a:gridCol>
                <a:gridCol w="1409626">
                  <a:extLst>
                    <a:ext uri="{9D8B030D-6E8A-4147-A177-3AD203B41FA5}">
                      <a16:colId xmlns:a16="http://schemas.microsoft.com/office/drawing/2014/main" val="3110472589"/>
                    </a:ext>
                  </a:extLst>
                </a:gridCol>
                <a:gridCol w="1398533">
                  <a:extLst>
                    <a:ext uri="{9D8B030D-6E8A-4147-A177-3AD203B41FA5}">
                      <a16:colId xmlns:a16="http://schemas.microsoft.com/office/drawing/2014/main" val="1684915780"/>
                    </a:ext>
                  </a:extLst>
                </a:gridCol>
                <a:gridCol w="1398533">
                  <a:extLst>
                    <a:ext uri="{9D8B030D-6E8A-4147-A177-3AD203B41FA5}">
                      <a16:colId xmlns:a16="http://schemas.microsoft.com/office/drawing/2014/main" val="260445985"/>
                    </a:ext>
                  </a:extLst>
                </a:gridCol>
              </a:tblGrid>
              <a:tr h="47125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DERSLER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DOĞRU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YANLIŞ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6137925"/>
                  </a:ext>
                </a:extLst>
              </a:tr>
              <a:tr h="63190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SORU NO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KİŞİ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SAYI / %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SORU NO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KİŞİ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SAYI / %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6212488"/>
                  </a:ext>
                </a:extLst>
              </a:tr>
              <a:tr h="4712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BİYOFİZİK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4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283 (%98)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1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180 (%62)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03695023"/>
                  </a:ext>
                </a:extLst>
              </a:tr>
              <a:tr h="4712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BİYOİSTATİSTİK ve TIBBİ BİLİŞİM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15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260 (%90)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14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182 (%63)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18876131"/>
                  </a:ext>
                </a:extLst>
              </a:tr>
              <a:tr h="4712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TIBBİ BİYOKİMYA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20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279 (%97)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26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263 (%92)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02042392"/>
                  </a:ext>
                </a:extLst>
              </a:tr>
              <a:tr h="4712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TIBBİ BİYOLOJİ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45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282 (%98)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48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230 (%80)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88036228"/>
                  </a:ext>
                </a:extLst>
              </a:tr>
              <a:tr h="4712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TIP TARİHİ ve ETİK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69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266 (%93)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71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155 (%54)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9630790"/>
                  </a:ext>
                </a:extLst>
              </a:tr>
              <a:tr h="4712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TIP EĞİTİMİ +HALK SAĞLIĞI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77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250 (%87)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75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246 (%85)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96144596"/>
                  </a:ext>
                </a:extLst>
              </a:tr>
              <a:tr h="4712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DAVRANIŞ BİLİMLERİ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92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284 (%98)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87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236 (%82)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27940233"/>
                  </a:ext>
                </a:extLst>
              </a:tr>
              <a:tr h="503690">
                <a:tc gridSpan="5"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1600" kern="1200" dirty="0">
                          <a:effectLst/>
                        </a:rPr>
                        <a:t>*Soru </a:t>
                      </a:r>
                      <a:r>
                        <a:rPr lang="tr-TR" sz="1600" kern="1200" dirty="0" err="1">
                          <a:effectLst/>
                        </a:rPr>
                        <a:t>no</a:t>
                      </a:r>
                      <a:r>
                        <a:rPr lang="tr-TR" sz="1600" kern="1200" dirty="0">
                          <a:effectLst/>
                        </a:rPr>
                        <a:t>  A grubu kitapçığına göredir.</a:t>
                      </a:r>
                      <a:endParaRPr lang="tr-TR" sz="1600" dirty="0">
                        <a:effectLst/>
                      </a:endParaRPr>
                    </a:p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1600" kern="1200" dirty="0">
                          <a:effectLst/>
                        </a:rPr>
                        <a:t>**Kişi sayısı teorik sınava katılan 287 kişi üzerinden verilmiştir.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95063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61681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GÜVENİRLİK</a:t>
            </a:r>
            <a:endParaRPr lang="tr-TR" dirty="0"/>
          </a:p>
        </p:txBody>
      </p:sp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7239307"/>
              </p:ext>
            </p:extLst>
          </p:nvPr>
        </p:nvGraphicFramePr>
        <p:xfrm>
          <a:off x="360947" y="2033338"/>
          <a:ext cx="6340642" cy="3380045"/>
        </p:xfrm>
        <a:graphic>
          <a:graphicData uri="http://schemas.openxmlformats.org/drawingml/2006/table">
            <a:tbl>
              <a:tblPr firstRow="1" firstCol="1" bandRow="1"/>
              <a:tblGrid>
                <a:gridCol w="4871309">
                  <a:extLst>
                    <a:ext uri="{9D8B030D-6E8A-4147-A177-3AD203B41FA5}">
                      <a16:colId xmlns:a16="http://schemas.microsoft.com/office/drawing/2014/main" val="746078651"/>
                    </a:ext>
                  </a:extLst>
                </a:gridCol>
                <a:gridCol w="1469333">
                  <a:extLst>
                    <a:ext uri="{9D8B030D-6E8A-4147-A177-3AD203B41FA5}">
                      <a16:colId xmlns:a16="http://schemas.microsoft.com/office/drawing/2014/main" val="2946518516"/>
                    </a:ext>
                  </a:extLst>
                </a:gridCol>
              </a:tblGrid>
              <a:tr h="5654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Cronbach's</a:t>
                      </a:r>
                      <a:r>
                        <a:rPr lang="tr-TR" sz="2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Alpha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690056"/>
                  </a:ext>
                </a:extLst>
              </a:tr>
              <a:tr h="661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Split-Half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odd-even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Correlation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0,72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288143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Spearman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-Brown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Prophecy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0,83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028354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Mean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Test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59,74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806577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Standard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Deviation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Test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9,42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14604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KR21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B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0,76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B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104286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KR20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536935"/>
                  </a:ext>
                </a:extLst>
              </a:tr>
            </a:tbl>
          </a:graphicData>
        </a:graphic>
      </p:graphicFrame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844111"/>
              </p:ext>
            </p:extLst>
          </p:nvPr>
        </p:nvGraphicFramePr>
        <p:xfrm>
          <a:off x="6918158" y="1909896"/>
          <a:ext cx="4824663" cy="3468220"/>
        </p:xfrm>
        <a:graphic>
          <a:graphicData uri="http://schemas.openxmlformats.org/drawingml/2006/table">
            <a:tbl>
              <a:tblPr firstRow="1" firstCol="1" bandRow="1"/>
              <a:tblGrid>
                <a:gridCol w="2401058">
                  <a:extLst>
                    <a:ext uri="{9D8B030D-6E8A-4147-A177-3AD203B41FA5}">
                      <a16:colId xmlns:a16="http://schemas.microsoft.com/office/drawing/2014/main" val="937265012"/>
                    </a:ext>
                  </a:extLst>
                </a:gridCol>
                <a:gridCol w="1039973">
                  <a:extLst>
                    <a:ext uri="{9D8B030D-6E8A-4147-A177-3AD203B41FA5}">
                      <a16:colId xmlns:a16="http://schemas.microsoft.com/office/drawing/2014/main" val="3217680511"/>
                    </a:ext>
                  </a:extLst>
                </a:gridCol>
                <a:gridCol w="1118937">
                  <a:extLst>
                    <a:ext uri="{9D8B030D-6E8A-4147-A177-3AD203B41FA5}">
                      <a16:colId xmlns:a16="http://schemas.microsoft.com/office/drawing/2014/main" val="2233608297"/>
                    </a:ext>
                  </a:extLst>
                </a:gridCol>
                <a:gridCol w="264695">
                  <a:extLst>
                    <a:ext uri="{9D8B030D-6E8A-4147-A177-3AD203B41FA5}">
                      <a16:colId xmlns:a16="http://schemas.microsoft.com/office/drawing/2014/main" val="1857057277"/>
                    </a:ext>
                  </a:extLst>
                </a:gridCol>
              </a:tblGrid>
              <a:tr h="49422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Reliability</a:t>
                      </a:r>
                      <a:r>
                        <a:rPr lang="tr-TR" sz="1600" dirty="0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dirty="0" err="1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Calculator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816468"/>
                  </a:ext>
                </a:extLst>
              </a:tr>
              <a:tr h="741332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created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Del </a:t>
                      </a: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Siegle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(del.siegle@uconn.edu)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EPSY 5601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8638360"/>
                  </a:ext>
                </a:extLst>
              </a:tr>
              <a:tr h="271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 dirty="0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3607909"/>
                  </a:ext>
                </a:extLst>
              </a:tr>
              <a:tr h="271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223022"/>
                  </a:ext>
                </a:extLst>
              </a:tr>
              <a:tr h="6147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066098"/>
                  </a:ext>
                </a:extLst>
              </a:tr>
              <a:tr h="7413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Questions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F305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Subjects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4765699"/>
                  </a:ext>
                </a:extLst>
              </a:tr>
              <a:tr h="2045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287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2089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055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36979"/>
          </a:xfrm>
        </p:spPr>
        <p:txBody>
          <a:bodyPr>
            <a:normAutofit/>
          </a:bodyPr>
          <a:lstStyle/>
          <a:p>
            <a:r>
              <a:rPr lang="tr-TR" sz="3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SORULARIN NİTELİĞİ</a:t>
            </a:r>
            <a:endParaRPr lang="tr-TR" sz="3200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1864216"/>
              </p:ext>
            </p:extLst>
          </p:nvPr>
        </p:nvGraphicFramePr>
        <p:xfrm>
          <a:off x="609600" y="1159101"/>
          <a:ext cx="11154031" cy="5296939"/>
        </p:xfrm>
        <a:graphic>
          <a:graphicData uri="http://schemas.openxmlformats.org/drawingml/2006/table">
            <a:tbl>
              <a:tblPr firstRow="1" firstCol="1" bandRow="1"/>
              <a:tblGrid>
                <a:gridCol w="4144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89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09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09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73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20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4015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Sorunun niteliği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(ayırt edicilik)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7245" algn="ctr"/>
                          <a:tab pos="1222375" algn="l"/>
                        </a:tabLs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Çok Kolay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77240" algn="ctr"/>
                        </a:tabLs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Orta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7245" algn="ctr"/>
                          <a:tab pos="1222375" algn="l"/>
                        </a:tabLs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Güçlükte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77240" algn="ctr"/>
                        </a:tabLs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Zor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Çok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Zor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% 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7245" algn="ctr"/>
                          <a:tab pos="1222375" algn="l"/>
                        </a:tabLs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% 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7245" algn="ctr"/>
                          <a:tab pos="1222375" algn="l"/>
                        </a:tabLs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% 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77240" algn="ctr"/>
                        </a:tabLs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% 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77240" algn="ctr"/>
                        </a:tabLs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% 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% 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86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Bilenle bilmeyeni ayırt edebilen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20,22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86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Bilenle bilmeyeni tam ayırt edemeyen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Gözden geçirilmeli)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86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Bilenle bilmeyeni ayırt edemeyen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(Düzeltilmeli, geliştirilmeli)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19,15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86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Bilenle bilmeyeni ayırt edemeyen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Mutlaka testten çıkarılması gereken soru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34,05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86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100</a:t>
                      </a:r>
                    </a:p>
                  </a:txBody>
                  <a:tcPr marL="64093" marR="64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25,54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%36,18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9,58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2,13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244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5201050"/>
              </p:ext>
            </p:extLst>
          </p:nvPr>
        </p:nvGraphicFramePr>
        <p:xfrm>
          <a:off x="212738" y="31115"/>
          <a:ext cx="11731574" cy="6614553"/>
        </p:xfrm>
        <a:graphic>
          <a:graphicData uri="http://schemas.openxmlformats.org/drawingml/2006/table">
            <a:tbl>
              <a:tblPr firstRow="1" firstCol="1" bandRow="1"/>
              <a:tblGrid>
                <a:gridCol w="3472158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721269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  <a:gridCol w="780443">
                  <a:extLst>
                    <a:ext uri="{9D8B030D-6E8A-4147-A177-3AD203B41FA5}">
                      <a16:colId xmlns:a16="http://schemas.microsoft.com/office/drawing/2014/main" val="2096744836"/>
                    </a:ext>
                  </a:extLst>
                </a:gridCol>
              </a:tblGrid>
              <a:tr h="93221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tr-TR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Katılım: 199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vert="vert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3059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(%)                        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(%)     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1381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1.Kurulun amaç ve öğrenim hedeflerine ulaşmak için teorik ve pratik ders konu ve saatleri yeterliydi.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10,55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22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11,06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9,05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68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34,17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35,18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69,35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1381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Kurul süresince bireysel çalışıp anlamamız için yeterli serbest çalışma saati ayrılmıştı.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29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14,57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27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13,57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9,05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31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15,58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33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16,58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32,16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035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3.Kurul içindeki ders konuları birbirlerini tamamlıyordu.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8,04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10,55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10,05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34,17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37,19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71,36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  <a:tr h="7201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4.Kurul programına öğretim üyeleri uydu.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8,04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7,54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23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11,56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22,11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50,75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72,86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322717"/>
                  </a:ext>
                </a:extLst>
              </a:tr>
              <a:tr h="8005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5.Program değişiklikleri zamanında bildirildi.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10,05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7,04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8,54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44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22,11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104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52,26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74,37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283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2687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3271896"/>
              </p:ext>
            </p:extLst>
          </p:nvPr>
        </p:nvGraphicFramePr>
        <p:xfrm>
          <a:off x="109186" y="0"/>
          <a:ext cx="11969079" cy="6631902"/>
        </p:xfrm>
        <a:graphic>
          <a:graphicData uri="http://schemas.openxmlformats.org/drawingml/2006/table">
            <a:tbl>
              <a:tblPr firstRow="1" firstCol="1" bandRow="1"/>
              <a:tblGrid>
                <a:gridCol w="3525017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199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vert="vert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6.Konuları anlatan öğretim üyeleri hastalık ve sağlıkla ilişkileri açıkladılar.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6,53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7,54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13,07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49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24,62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96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48,24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72,86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185484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7.Dersler anlamamı kolaylaştıracak içerikte ve yoğunluktaydı.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15,08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39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19,60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41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20,60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20,10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49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24,62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44,72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8.Görsel ve işitsel materyaller ( video, maket, slayt)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10,05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23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11,56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44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22,11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41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20,60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71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35,68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56,28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9.Bu ders kurulundaki öğrendiğim bilgiler mesleğe karşı ilgimi artırdı.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46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23,12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32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16,08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33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16,58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38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19,10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50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25,13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44,22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  <a:tr h="4519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10.Öğretim üyeleri interaktif ders işleyerek derslerde dikkatimizi canlı tuttu.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10,55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17,59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19,60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17,59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10,55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28,14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471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44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/>
          <a:lstStyle/>
          <a:p>
            <a:r>
              <a:rPr lang="tr-TR" b="1" u="sng" dirty="0"/>
              <a:t>. DERS KURULU: TEMEL BİLİMLERE GİRİŞ 1. DERS KURULU</a:t>
            </a:r>
            <a:endParaRPr lang="tr-TR" dirty="0"/>
          </a:p>
          <a:p>
            <a:r>
              <a:rPr lang="tr-TR" b="1" dirty="0"/>
              <a:t>18 Eylül - 10 Kasım 2023</a:t>
            </a:r>
            <a:r>
              <a:rPr lang="tr-TR" dirty="0"/>
              <a:t>    : 8 Hafta</a:t>
            </a:r>
          </a:p>
          <a:p>
            <a:r>
              <a:rPr lang="tr-TR" b="1" dirty="0"/>
              <a:t>Kurul Toplam Ders Saati    </a:t>
            </a:r>
            <a:r>
              <a:rPr lang="tr-TR" dirty="0"/>
              <a:t>: 162</a:t>
            </a:r>
          </a:p>
          <a:p>
            <a:r>
              <a:rPr lang="tr-TR" b="1" dirty="0"/>
              <a:t>Teorik Sınav</a:t>
            </a:r>
            <a:r>
              <a:rPr lang="tr-TR" dirty="0"/>
              <a:t>	</a:t>
            </a:r>
            <a:r>
              <a:rPr lang="tr-TR" dirty="0" smtClean="0"/>
              <a:t>                </a:t>
            </a:r>
            <a:r>
              <a:rPr lang="tr-TR" dirty="0"/>
              <a:t>: 10 Kasım 2023</a:t>
            </a:r>
          </a:p>
          <a:p>
            <a:r>
              <a:rPr lang="tr-TR" b="1" dirty="0"/>
              <a:t>Pratik Sınav</a:t>
            </a:r>
            <a:r>
              <a:rPr lang="tr-TR" dirty="0"/>
              <a:t>                  </a:t>
            </a:r>
            <a:r>
              <a:rPr lang="tr-TR" dirty="0" smtClean="0"/>
              <a:t>        :  8 Kasım   2023</a:t>
            </a:r>
            <a:endParaRPr lang="tr-TR" dirty="0"/>
          </a:p>
          <a:p>
            <a:r>
              <a:rPr lang="tr-TR" b="1" dirty="0"/>
              <a:t>Ders Kurulu Başkanı</a:t>
            </a:r>
            <a:r>
              <a:rPr lang="tr-TR" dirty="0"/>
              <a:t>	</a:t>
            </a:r>
            <a:r>
              <a:rPr lang="tr-TR" dirty="0" smtClean="0"/>
              <a:t>     : Prof</a:t>
            </a:r>
            <a:r>
              <a:rPr lang="tr-TR" dirty="0"/>
              <a:t>. Dr. Mete ÖZCAN</a:t>
            </a:r>
          </a:p>
          <a:p>
            <a:r>
              <a:rPr lang="tr-TR" b="1" dirty="0"/>
              <a:t>Başkan Yardımcısı</a:t>
            </a:r>
            <a:r>
              <a:rPr lang="tr-TR" dirty="0"/>
              <a:t>	</a:t>
            </a:r>
            <a:r>
              <a:rPr lang="tr-TR" dirty="0" smtClean="0"/>
              <a:t>     : Dr</a:t>
            </a:r>
            <a:r>
              <a:rPr lang="tr-TR" dirty="0"/>
              <a:t>. </a:t>
            </a:r>
            <a:r>
              <a:rPr lang="tr-TR" dirty="0" err="1"/>
              <a:t>Öğr</a:t>
            </a:r>
            <a:r>
              <a:rPr lang="tr-TR" dirty="0"/>
              <a:t>. Üyesi Mustafa HAYIRLIDAĞ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559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9094045"/>
              </p:ext>
            </p:extLst>
          </p:nvPr>
        </p:nvGraphicFramePr>
        <p:xfrm>
          <a:off x="113739" y="177420"/>
          <a:ext cx="11969079" cy="6514531"/>
        </p:xfrm>
        <a:graphic>
          <a:graphicData uri="http://schemas.openxmlformats.org/drawingml/2006/table">
            <a:tbl>
              <a:tblPr firstRow="1" firstCol="1" bandRow="1"/>
              <a:tblGrid>
                <a:gridCol w="3525017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199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Tamamen </a:t>
                      </a: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6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vert="vert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 (%)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tr-TR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       </a:t>
                      </a: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6141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11.Kuruldaki pratikler dersi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22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11,06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9,55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12,56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44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22,11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89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44,72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66,83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185484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12.Kurul </a:t>
                      </a: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sürecinde kullanılan derslik, laboratuvar gibi fiziksel ortamlar ve kullanılan materyaller yeterliydi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14,07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10,05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32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16,08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10,05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28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14,07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24,12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58724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13.Bu kurulda aldığım eğitimden memnunum.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9,55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9,05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47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23,62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74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37,19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41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20,60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57,79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14.Kurulun amaç ve öğrenim hedeflerine ulaştığımı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22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11,06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32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16,08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45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22,61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58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29,15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42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21,11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50,25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  <a:tr h="45192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15.Kurul sonu sınavının kurul boyu öğretilenleri kapsadığını ve öğrendiklerimi nesnel bir şekilde ölçtüğünü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38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19,10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41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20,60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49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24,62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32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16,08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39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19,60</a:t>
                      </a:r>
                      <a:endParaRPr lang="tr-T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35,68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B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471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468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ÖĞRENCİLERİN KURULLA İLGİLİ OLUMLU GÖRÜŞLERİ</a:t>
            </a:r>
            <a:br>
              <a:rPr lang="tr-TR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(Katılım:199)</a:t>
            </a:r>
            <a:endParaRPr lang="tr-TR" sz="28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609600" y="2073499"/>
            <a:ext cx="10972800" cy="4052665"/>
          </a:xfrm>
        </p:spPr>
        <p:txBody>
          <a:bodyPr>
            <a:normAutofit/>
          </a:bodyPr>
          <a:lstStyle/>
          <a:p>
            <a:r>
              <a:rPr lang="tr-TR" dirty="0" smtClean="0"/>
              <a:t>Öğretim üyeleri motive edici ve ilgiliydi (16 öğrenci)</a:t>
            </a:r>
            <a:endParaRPr lang="tr-TR" u="sng" dirty="0" smtClean="0"/>
          </a:p>
          <a:p>
            <a:endParaRPr lang="tr-TR" u="sng" dirty="0" smtClean="0"/>
          </a:p>
          <a:p>
            <a:r>
              <a:rPr lang="tr-TR" dirty="0" smtClean="0"/>
              <a:t>Kurul süresi ve yoğunluğu yeterliydi/normaldi (14 </a:t>
            </a:r>
            <a:r>
              <a:rPr lang="tr-TR" dirty="0"/>
              <a:t>öğrenci</a:t>
            </a:r>
            <a:r>
              <a:rPr lang="tr-TR" dirty="0" smtClean="0"/>
              <a:t>)</a:t>
            </a:r>
          </a:p>
          <a:p>
            <a:endParaRPr lang="tr-TR" dirty="0"/>
          </a:p>
          <a:p>
            <a:r>
              <a:rPr lang="tr-TR" dirty="0" smtClean="0"/>
              <a:t>Konular birbirini tamamlıyordu (8 </a:t>
            </a:r>
            <a:r>
              <a:rPr lang="tr-TR" dirty="0"/>
              <a:t>öğrenci)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782248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708526"/>
          </a:xfrm>
        </p:spPr>
        <p:txBody>
          <a:bodyPr>
            <a:normAutofit/>
          </a:bodyPr>
          <a:lstStyle/>
          <a:p>
            <a:r>
              <a:rPr lang="tr-TR" dirty="0" smtClean="0"/>
              <a:t>Serbest çalışma saatleri yeterliydi. (</a:t>
            </a:r>
            <a:r>
              <a:rPr lang="tr-TR" u="sng" dirty="0" smtClean="0"/>
              <a:t>12 </a:t>
            </a:r>
            <a:r>
              <a:rPr lang="tr-TR" u="sng" dirty="0"/>
              <a:t>öğrenci</a:t>
            </a:r>
            <a:r>
              <a:rPr lang="tr-TR" dirty="0" smtClean="0"/>
              <a:t>)</a:t>
            </a:r>
          </a:p>
          <a:p>
            <a:endParaRPr lang="tr-TR" dirty="0"/>
          </a:p>
          <a:p>
            <a:r>
              <a:rPr lang="tr-TR" dirty="0" smtClean="0"/>
              <a:t>Pratik dersler   (29 öğrenci)</a:t>
            </a:r>
            <a:endParaRPr lang="tr-TR" dirty="0"/>
          </a:p>
          <a:p>
            <a:endParaRPr lang="tr-TR" dirty="0" smtClean="0"/>
          </a:p>
          <a:p>
            <a:r>
              <a:rPr lang="tr-TR" dirty="0" smtClean="0"/>
              <a:t>Mesleğe ve </a:t>
            </a:r>
            <a:r>
              <a:rPr lang="tr-TR" dirty="0"/>
              <a:t>t</a:t>
            </a:r>
            <a:r>
              <a:rPr lang="tr-TR" dirty="0" smtClean="0"/>
              <a:t>ıp </a:t>
            </a:r>
            <a:r>
              <a:rPr lang="tr-TR" dirty="0"/>
              <a:t>e</a:t>
            </a:r>
            <a:r>
              <a:rPr lang="tr-TR" dirty="0" smtClean="0"/>
              <a:t>ğitimine olan ilgimi arttırdı (</a:t>
            </a:r>
            <a:r>
              <a:rPr lang="tr-TR" u="sng" dirty="0" smtClean="0"/>
              <a:t>16 </a:t>
            </a:r>
            <a:r>
              <a:rPr lang="tr-TR" u="sng" dirty="0"/>
              <a:t>öğrenci</a:t>
            </a:r>
            <a:r>
              <a:rPr lang="tr-TR" dirty="0"/>
              <a:t>)</a:t>
            </a:r>
          </a:p>
          <a:p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1756006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815547"/>
            <a:ext cx="10972800" cy="5310618"/>
          </a:xfrm>
        </p:spPr>
        <p:txBody>
          <a:bodyPr/>
          <a:lstStyle/>
          <a:p>
            <a:r>
              <a:rPr lang="tr-TR" dirty="0" smtClean="0"/>
              <a:t>Laboratuvar çalışmaları verimli asistanlar oldukça ilgili ve yardımcıydı. (</a:t>
            </a:r>
            <a:r>
              <a:rPr lang="tr-TR" dirty="0"/>
              <a:t>6</a:t>
            </a:r>
            <a:r>
              <a:rPr lang="tr-TR" dirty="0" smtClean="0"/>
              <a:t> öğrenci)</a:t>
            </a:r>
          </a:p>
          <a:p>
            <a:endParaRPr lang="tr-TR" dirty="0" smtClean="0"/>
          </a:p>
          <a:p>
            <a:r>
              <a:rPr lang="tr-TR" dirty="0" smtClean="0"/>
              <a:t>Bitmiş olması (14 öğrenci)</a:t>
            </a:r>
          </a:p>
          <a:p>
            <a:endParaRPr lang="tr-TR" dirty="0"/>
          </a:p>
          <a:p>
            <a:r>
              <a:rPr lang="tr-TR" dirty="0" smtClean="0"/>
              <a:t>Pratik dersler dışında her şey iyiydi (3 öğrenci)</a:t>
            </a:r>
          </a:p>
          <a:p>
            <a:endParaRPr lang="tr-TR" dirty="0"/>
          </a:p>
          <a:p>
            <a:r>
              <a:rPr lang="tr-TR" dirty="0" smtClean="0"/>
              <a:t>Sınav sorularının bir ders dışında öğretilen konulardan çıkmış olması (12)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03955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729049"/>
            <a:ext cx="10972800" cy="5397115"/>
          </a:xfrm>
        </p:spPr>
        <p:txBody>
          <a:bodyPr/>
          <a:lstStyle/>
          <a:p>
            <a:r>
              <a:rPr lang="tr-TR" dirty="0" smtClean="0"/>
              <a:t>Mikroskop kullanımı (4 öğrenci )</a:t>
            </a:r>
          </a:p>
          <a:p>
            <a:endParaRPr lang="tr-TR" dirty="0"/>
          </a:p>
          <a:p>
            <a:r>
              <a:rPr lang="tr-TR" dirty="0" smtClean="0"/>
              <a:t>Olumlu tarafı yoktu ( 7 öğrenci)</a:t>
            </a:r>
          </a:p>
          <a:p>
            <a:endParaRPr lang="tr-TR" dirty="0"/>
          </a:p>
          <a:p>
            <a:r>
              <a:rPr lang="tr-TR" dirty="0" smtClean="0"/>
              <a:t>İnteraktif dersin olması ( 5 öğrenci)</a:t>
            </a:r>
          </a:p>
          <a:p>
            <a:endParaRPr lang="tr-TR" dirty="0"/>
          </a:p>
          <a:p>
            <a:r>
              <a:rPr lang="tr-TR" dirty="0" smtClean="0"/>
              <a:t>Anatominin olmaması (2 öğrenci)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15884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ÖĞRENCİLERİN KURULLA İLGİLİ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417639"/>
            <a:ext cx="10972800" cy="4708526"/>
          </a:xfrm>
        </p:spPr>
        <p:txBody>
          <a:bodyPr>
            <a:normAutofit/>
          </a:bodyPr>
          <a:lstStyle/>
          <a:p>
            <a:r>
              <a:rPr lang="tr-TR" dirty="0" smtClean="0"/>
              <a:t>  Sınav soruları bazı dersler için çok zordu( 21 )</a:t>
            </a:r>
          </a:p>
          <a:p>
            <a:endParaRPr lang="tr-TR" dirty="0"/>
          </a:p>
          <a:p>
            <a:r>
              <a:rPr lang="tr-TR" dirty="0" smtClean="0"/>
              <a:t>Fiziksel şartlar uygun değil, önümüzde not alabileceğimiz bir masa bile yokken odaklanmakta, dersleri anlamakta zorluk çekiyoruz , 20 dakikadan sonra </a:t>
            </a:r>
            <a:r>
              <a:rPr lang="tr-TR" dirty="0" err="1" smtClean="0"/>
              <a:t>havasızlaşıyor</a:t>
            </a:r>
            <a:r>
              <a:rPr lang="tr-TR" dirty="0" smtClean="0"/>
              <a:t>. (36 öğrenci)</a:t>
            </a:r>
          </a:p>
        </p:txBody>
      </p:sp>
    </p:spTree>
    <p:extLst>
      <p:ext uri="{BB962C8B-B14F-4D97-AF65-F5344CB8AC3E}">
        <p14:creationId xmlns:p14="http://schemas.microsoft.com/office/powerpoint/2010/main" val="6700677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642551"/>
            <a:ext cx="10972800" cy="5483613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B</a:t>
            </a:r>
            <a:r>
              <a:rPr lang="tr-TR" dirty="0" smtClean="0"/>
              <a:t>azı </a:t>
            </a:r>
            <a:r>
              <a:rPr lang="tr-TR" dirty="0"/>
              <a:t>hocalar derste işlenenleri sormadı ve geçen senelere göre daha zor soruldu </a:t>
            </a:r>
            <a:r>
              <a:rPr lang="tr-TR" dirty="0" smtClean="0"/>
              <a:t>ayrıca hazırlanan soruların bazılarında anlatım bozukluğu  var </a:t>
            </a:r>
            <a:r>
              <a:rPr lang="tr-TR" dirty="0"/>
              <a:t>ne </a:t>
            </a:r>
            <a:r>
              <a:rPr lang="tr-TR" dirty="0" smtClean="0"/>
              <a:t>demek istendiği tam anlaşılmıyor (6 öğrenci )</a:t>
            </a:r>
          </a:p>
          <a:p>
            <a:endParaRPr lang="tr-TR" dirty="0" smtClean="0"/>
          </a:p>
          <a:p>
            <a:r>
              <a:rPr lang="tr-TR" dirty="0"/>
              <a:t>Vestiyer </a:t>
            </a:r>
            <a:r>
              <a:rPr lang="tr-TR" dirty="0" smtClean="0"/>
              <a:t>yok, </a:t>
            </a:r>
            <a:r>
              <a:rPr lang="tr-TR" dirty="0"/>
              <a:t>ışıklandırma </a:t>
            </a:r>
            <a:r>
              <a:rPr lang="tr-TR" dirty="0" smtClean="0"/>
              <a:t> ve havalandırma zayıf </a:t>
            </a:r>
            <a:r>
              <a:rPr lang="tr-TR" dirty="0"/>
              <a:t>uykumuz geliyor, derste çok </a:t>
            </a:r>
            <a:r>
              <a:rPr lang="tr-TR" dirty="0" smtClean="0"/>
              <a:t>konuşuyorlar  (8 öğrenci)</a:t>
            </a:r>
          </a:p>
          <a:p>
            <a:endParaRPr lang="tr-TR" dirty="0" smtClean="0"/>
          </a:p>
          <a:p>
            <a:r>
              <a:rPr lang="tr-TR" dirty="0" smtClean="0"/>
              <a:t>Slaytlar okunup geçiliyor  ( 12 öğrenci ) </a:t>
            </a:r>
          </a:p>
          <a:p>
            <a:endParaRPr lang="tr-TR" dirty="0" smtClean="0"/>
          </a:p>
          <a:p>
            <a:r>
              <a:rPr lang="tr-TR" dirty="0" smtClean="0"/>
              <a:t>Slaytlar verilse daha iyi olabilir. (Not alma kısıtlılığımız da göz önünde bulundurularak)( 14 öğrenci ) 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04575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Bazı derslerde </a:t>
            </a:r>
            <a:r>
              <a:rPr lang="tr-TR" dirty="0" err="1"/>
              <a:t>anlatilan</a:t>
            </a:r>
            <a:r>
              <a:rPr lang="tr-TR" dirty="0"/>
              <a:t> ve hocanın verdiği slaytlarda </a:t>
            </a:r>
            <a:r>
              <a:rPr lang="tr-TR" dirty="0" smtClean="0"/>
              <a:t>bulunan </a:t>
            </a:r>
            <a:r>
              <a:rPr lang="tr-TR" dirty="0"/>
              <a:t>bilgilere </a:t>
            </a:r>
            <a:r>
              <a:rPr lang="tr-TR" dirty="0" smtClean="0"/>
              <a:t>çalışılsa da  sınavda </a:t>
            </a:r>
            <a:r>
              <a:rPr lang="tr-TR" dirty="0"/>
              <a:t>sorulan sorular ile bu </a:t>
            </a:r>
            <a:r>
              <a:rPr lang="tr-TR" dirty="0" smtClean="0"/>
              <a:t>bilgiler bağdaşmıyor. (11 öğrenci)</a:t>
            </a:r>
          </a:p>
          <a:p>
            <a:r>
              <a:rPr lang="tr-TR" dirty="0" smtClean="0"/>
              <a:t>Sorular ölçücü değildi anlaşılması güçtü ( 6 öğrenci)</a:t>
            </a:r>
          </a:p>
          <a:p>
            <a:endParaRPr lang="tr-TR" dirty="0"/>
          </a:p>
          <a:p>
            <a:r>
              <a:rPr lang="tr-TR" dirty="0" smtClean="0"/>
              <a:t>Meslekten soğuttu. Tıp okumamam gerektiğini anladım ( 7 öğrenci)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9641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753763"/>
            <a:ext cx="10972800" cy="5372402"/>
          </a:xfrm>
        </p:spPr>
        <p:txBody>
          <a:bodyPr/>
          <a:lstStyle/>
          <a:p>
            <a:r>
              <a:rPr lang="tr-TR" dirty="0"/>
              <a:t>Konular bir anda birikti ve konular arasındaki bağlantılar bazen </a:t>
            </a:r>
            <a:r>
              <a:rPr lang="tr-TR" dirty="0" smtClean="0"/>
              <a:t>kesildi. ( 6 öğrenci)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Pratik dersler (9 öğrenci)</a:t>
            </a:r>
          </a:p>
          <a:p>
            <a:endParaRPr lang="tr-TR" dirty="0"/>
          </a:p>
          <a:p>
            <a:r>
              <a:rPr lang="tr-TR" dirty="0" smtClean="0"/>
              <a:t>Sayısal işlem gerektiren bazı dersler için,  derste daha fazla örnek çözümü yapılması iyi olur ( 4 öğrenci)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1853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260389"/>
            <a:ext cx="10972800" cy="4865775"/>
          </a:xfrm>
        </p:spPr>
        <p:txBody>
          <a:bodyPr/>
          <a:lstStyle/>
          <a:p>
            <a:r>
              <a:rPr lang="tr-TR" dirty="0" smtClean="0"/>
              <a:t>Sınıfın çok kalabalık olmasının getirdiği olumsuzluklar (4 öğrenci )</a:t>
            </a:r>
          </a:p>
          <a:p>
            <a:endParaRPr lang="tr-TR" dirty="0"/>
          </a:p>
          <a:p>
            <a:r>
              <a:rPr lang="tr-TR" dirty="0" smtClean="0"/>
              <a:t>Serbest çalışma saatleri yetersizdi ( 4 öğrenci)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8002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İçerik Yer Tutucusu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5537998"/>
              </p:ext>
            </p:extLst>
          </p:nvPr>
        </p:nvGraphicFramePr>
        <p:xfrm>
          <a:off x="1042738" y="465220"/>
          <a:ext cx="10876547" cy="55671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6565">
                  <a:extLst>
                    <a:ext uri="{9D8B030D-6E8A-4147-A177-3AD203B41FA5}">
                      <a16:colId xmlns:a16="http://schemas.microsoft.com/office/drawing/2014/main" val="2404592972"/>
                    </a:ext>
                  </a:extLst>
                </a:gridCol>
                <a:gridCol w="1930470">
                  <a:extLst>
                    <a:ext uri="{9D8B030D-6E8A-4147-A177-3AD203B41FA5}">
                      <a16:colId xmlns:a16="http://schemas.microsoft.com/office/drawing/2014/main" val="4226461878"/>
                    </a:ext>
                  </a:extLst>
                </a:gridCol>
                <a:gridCol w="2719756">
                  <a:extLst>
                    <a:ext uri="{9D8B030D-6E8A-4147-A177-3AD203B41FA5}">
                      <a16:colId xmlns:a16="http://schemas.microsoft.com/office/drawing/2014/main" val="3072861087"/>
                    </a:ext>
                  </a:extLst>
                </a:gridCol>
                <a:gridCol w="2719756">
                  <a:extLst>
                    <a:ext uri="{9D8B030D-6E8A-4147-A177-3AD203B41FA5}">
                      <a16:colId xmlns:a16="http://schemas.microsoft.com/office/drawing/2014/main" val="2859660002"/>
                    </a:ext>
                  </a:extLst>
                </a:gridCol>
              </a:tblGrid>
              <a:tr h="6096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Hafta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Saat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Saat/Gün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1763372"/>
                  </a:ext>
                </a:extLst>
              </a:tr>
              <a:tr h="6196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2023-2024 I. DERS KURULU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142+20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4,05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6148458"/>
                  </a:ext>
                </a:extLst>
              </a:tr>
              <a:tr h="6196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2022-2023 I. DERS KURULU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140+16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3,90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6856658"/>
                  </a:ext>
                </a:extLst>
              </a:tr>
              <a:tr h="6196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2021-2022 I. DERS KURULU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148+16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4,10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6896200"/>
                  </a:ext>
                </a:extLst>
              </a:tr>
              <a:tr h="6196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2020-2021 I. DERS KURULU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149+19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4,20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2718269"/>
                  </a:ext>
                </a:extLst>
              </a:tr>
              <a:tr h="6196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2019-2020 I. DERS KURULU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144+20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4,10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9064200"/>
                  </a:ext>
                </a:extLst>
              </a:tr>
              <a:tr h="6196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2018-2019 I. DERS KURULU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153+23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4,40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3591496"/>
                  </a:ext>
                </a:extLst>
              </a:tr>
              <a:tr h="6196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2017-2018 I. DERS KURULU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10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            200+26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4,52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9632730"/>
                  </a:ext>
                </a:extLst>
              </a:tr>
              <a:tr h="6196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2016-2017 I. DERS KURULU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9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>
                          <a:effectLst/>
                        </a:rPr>
                        <a:t>198+26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4,98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1637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925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/>
              <a:t>TEŞEKKÜRLER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519808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VERİLERİ</a:t>
            </a:r>
            <a:endParaRPr lang="tr-TR" dirty="0"/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9280836"/>
              </p:ext>
            </p:extLst>
          </p:nvPr>
        </p:nvGraphicFramePr>
        <p:xfrm>
          <a:off x="953036" y="1854558"/>
          <a:ext cx="10400763" cy="4043968"/>
        </p:xfrm>
        <a:graphic>
          <a:graphicData uri="http://schemas.openxmlformats.org/drawingml/2006/table">
            <a:tbl>
              <a:tblPr bandRow="1"/>
              <a:tblGrid>
                <a:gridCol w="6533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6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10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Sınava Giren Öğrenci Sayısı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287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0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Sınava Girmeyen Öğrenci Sayısı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0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 Soru Sayısı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94+(</a:t>
                      </a:r>
                      <a:r>
                        <a:rPr lang="tr-TR" sz="2800" baseline="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1)</a:t>
                      </a:r>
                      <a:r>
                        <a:rPr lang="tr-TR" sz="280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+5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09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İptal Edilen Soru (Toplam)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5791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73806" y="197701"/>
            <a:ext cx="10515600" cy="639426"/>
          </a:xfrm>
        </p:spPr>
        <p:txBody>
          <a:bodyPr>
            <a:normAutofit/>
          </a:bodyPr>
          <a:lstStyle/>
          <a:p>
            <a:pPr algn="ctr"/>
            <a:r>
              <a:rPr lang="tr-TR" sz="3200" b="1" cap="all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Sınav sorularının dağılımı </a:t>
            </a:r>
            <a:endParaRPr lang="tr-TR" sz="40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8527828"/>
              </p:ext>
            </p:extLst>
          </p:nvPr>
        </p:nvGraphicFramePr>
        <p:xfrm>
          <a:off x="946485" y="929363"/>
          <a:ext cx="9817768" cy="4860212"/>
        </p:xfrm>
        <a:graphic>
          <a:graphicData uri="http://schemas.openxmlformats.org/drawingml/2006/table">
            <a:tbl>
              <a:tblPr bandRow="1"/>
              <a:tblGrid>
                <a:gridCol w="4192868">
                  <a:extLst>
                    <a:ext uri="{9D8B030D-6E8A-4147-A177-3AD203B41FA5}">
                      <a16:colId xmlns:a16="http://schemas.microsoft.com/office/drawing/2014/main" val="2935668893"/>
                    </a:ext>
                  </a:extLst>
                </a:gridCol>
                <a:gridCol w="1712070">
                  <a:extLst>
                    <a:ext uri="{9D8B030D-6E8A-4147-A177-3AD203B41FA5}">
                      <a16:colId xmlns:a16="http://schemas.microsoft.com/office/drawing/2014/main" val="3315121253"/>
                    </a:ext>
                  </a:extLst>
                </a:gridCol>
                <a:gridCol w="1647276">
                  <a:extLst>
                    <a:ext uri="{9D8B030D-6E8A-4147-A177-3AD203B41FA5}">
                      <a16:colId xmlns:a16="http://schemas.microsoft.com/office/drawing/2014/main" val="820717359"/>
                    </a:ext>
                  </a:extLst>
                </a:gridCol>
                <a:gridCol w="2265554">
                  <a:extLst>
                    <a:ext uri="{9D8B030D-6E8A-4147-A177-3AD203B41FA5}">
                      <a16:colId xmlns:a16="http://schemas.microsoft.com/office/drawing/2014/main" val="395796739"/>
                    </a:ext>
                  </a:extLst>
                </a:gridCol>
              </a:tblGrid>
              <a:tr h="9285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Dersler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Teorik Puan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Pratik Puan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Teorik +Pratik Puan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820926"/>
                  </a:ext>
                </a:extLst>
              </a:tr>
              <a:tr h="492894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Biyofizik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8153404"/>
                  </a:ext>
                </a:extLst>
              </a:tr>
              <a:tr h="492894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Biyoistatistik ve Tıbbi Bilişim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626247"/>
                  </a:ext>
                </a:extLst>
              </a:tr>
              <a:tr h="492894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Tıbbi Biyokimya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976197"/>
                  </a:ext>
                </a:extLst>
              </a:tr>
              <a:tr h="492894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8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Tıbbi Biyoloji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tr-TR" sz="280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( 27)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068076"/>
                  </a:ext>
                </a:extLst>
              </a:tr>
              <a:tr h="492894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Tıp Tarihi ve Etik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517554"/>
                  </a:ext>
                </a:extLst>
              </a:tr>
              <a:tr h="492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Tıp Eğitimi + Halk Sağlığı 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278057"/>
                  </a:ext>
                </a:extLst>
              </a:tr>
              <a:tr h="492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Davranış Bilimleri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4940"/>
                  </a:ext>
                </a:extLst>
              </a:tr>
              <a:tr h="434859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8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GENEL TOPLAM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8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230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8808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2177227"/>
              </p:ext>
            </p:extLst>
          </p:nvPr>
        </p:nvGraphicFramePr>
        <p:xfrm>
          <a:off x="838200" y="625642"/>
          <a:ext cx="10515600" cy="5608028"/>
        </p:xfrm>
        <a:graphic>
          <a:graphicData uri="http://schemas.openxmlformats.org/drawingml/2006/table">
            <a:tbl>
              <a:tblPr firstRow="1" bandRow="1"/>
              <a:tblGrid>
                <a:gridCol w="5867400">
                  <a:extLst>
                    <a:ext uri="{9D8B030D-6E8A-4147-A177-3AD203B41FA5}">
                      <a16:colId xmlns:a16="http://schemas.microsoft.com/office/drawing/2014/main" val="311063262"/>
                    </a:ext>
                  </a:extLst>
                </a:gridCol>
                <a:gridCol w="4648200">
                  <a:extLst>
                    <a:ext uri="{9D8B030D-6E8A-4147-A177-3AD203B41FA5}">
                      <a16:colId xmlns:a16="http://schemas.microsoft.com/office/drawing/2014/main" val="117160286"/>
                    </a:ext>
                  </a:extLst>
                </a:gridCol>
              </a:tblGrid>
              <a:tr h="65028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YILLARA GÖRE İLGİLİ KURULDAKİ BAŞARI DURUMU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PUAN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651687"/>
                  </a:ext>
                </a:extLst>
              </a:tr>
              <a:tr h="505525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2032-2024 I. DERS KURULU GENEL ORTALAMA          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63,93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230889"/>
                  </a:ext>
                </a:extLst>
              </a:tr>
              <a:tr h="505525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 I. DERS KURULU GENEL ORTALAMA          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69,07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291687"/>
                  </a:ext>
                </a:extLst>
              </a:tr>
              <a:tr h="529132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I. DERS KURULU GENEL ORTALAMA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64,35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693347"/>
                  </a:ext>
                </a:extLst>
              </a:tr>
              <a:tr h="529132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 I. DERS KURULU GENEL ORTALAMA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67,50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066226"/>
                  </a:ext>
                </a:extLst>
              </a:tr>
              <a:tr h="52913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 I. DERS KURULU GENEL ORTALAMA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67,82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1356192"/>
                  </a:ext>
                </a:extLst>
              </a:tr>
              <a:tr h="52913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 I. DERS KURULU GENEL ORTALAMA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63,52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522120"/>
                  </a:ext>
                </a:extLst>
              </a:tr>
              <a:tr h="52913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2017-2018 I. DERS KURULU GENEL ORTALAMA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73,54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694653"/>
                  </a:ext>
                </a:extLst>
              </a:tr>
              <a:tr h="52913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2016-2017 I. DERS KURULU GENEL ORTALAMA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74,28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409640"/>
                  </a:ext>
                </a:extLst>
              </a:tr>
              <a:tr h="65028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623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2919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PUANLAMA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9134899"/>
              </p:ext>
            </p:extLst>
          </p:nvPr>
        </p:nvGraphicFramePr>
        <p:xfrm>
          <a:off x="513347" y="1267327"/>
          <a:ext cx="11438021" cy="5197642"/>
        </p:xfrm>
        <a:graphic>
          <a:graphicData uri="http://schemas.openxmlformats.org/drawingml/2006/table">
            <a:tbl>
              <a:tblPr firstRow="1" firstCol="1" bandRow="1"/>
              <a:tblGrid>
                <a:gridCol w="4210784">
                  <a:extLst>
                    <a:ext uri="{9D8B030D-6E8A-4147-A177-3AD203B41FA5}">
                      <a16:colId xmlns:a16="http://schemas.microsoft.com/office/drawing/2014/main" val="356708274"/>
                    </a:ext>
                  </a:extLst>
                </a:gridCol>
                <a:gridCol w="3522115">
                  <a:extLst>
                    <a:ext uri="{9D8B030D-6E8A-4147-A177-3AD203B41FA5}">
                      <a16:colId xmlns:a16="http://schemas.microsoft.com/office/drawing/2014/main" val="2420661706"/>
                    </a:ext>
                  </a:extLst>
                </a:gridCol>
                <a:gridCol w="3705122">
                  <a:extLst>
                    <a:ext uri="{9D8B030D-6E8A-4147-A177-3AD203B41FA5}">
                      <a16:colId xmlns:a16="http://schemas.microsoft.com/office/drawing/2014/main" val="410900360"/>
                    </a:ext>
                  </a:extLst>
                </a:gridCol>
              </a:tblGrid>
              <a:tr h="1683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Barajlı Nota Göre Dağılım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Ham Nota Göre Dağılım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808449"/>
                  </a:ext>
                </a:extLst>
              </a:tr>
              <a:tr h="579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Sınav Puanlaması: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556067"/>
                  </a:ext>
                </a:extLst>
              </a:tr>
              <a:tr h="8285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Yüksek Not: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93,94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KİŞİ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93,</a:t>
                      </a: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KİŞİ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14685"/>
                  </a:ext>
                </a:extLst>
              </a:tr>
              <a:tr h="8285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Düşük Not: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18,55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KİŞİ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30,32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KİŞİ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149930"/>
                  </a:ext>
                </a:extLst>
              </a:tr>
              <a:tr h="697965">
                <a:tc>
                  <a:txBody>
                    <a:bodyPr/>
                    <a:lstStyle/>
                    <a:p>
                      <a:pPr marL="139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KURUL SINAV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A2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63,93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64,82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390616"/>
                  </a:ext>
                </a:extLst>
              </a:tr>
              <a:tr h="579461">
                <a:tc>
                  <a:txBody>
                    <a:bodyPr/>
                    <a:lstStyle/>
                    <a:p>
                      <a:pPr marL="139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SINAVA GİREN ÖĞRENCİ SAYISI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A2B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287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A2B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392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619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İçerik Yer Tutucusu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8134088"/>
              </p:ext>
            </p:extLst>
          </p:nvPr>
        </p:nvGraphicFramePr>
        <p:xfrm>
          <a:off x="144380" y="8191"/>
          <a:ext cx="11935324" cy="66610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56293">
                  <a:extLst>
                    <a:ext uri="{9D8B030D-6E8A-4147-A177-3AD203B41FA5}">
                      <a16:colId xmlns:a16="http://schemas.microsoft.com/office/drawing/2014/main" val="3026843018"/>
                    </a:ext>
                  </a:extLst>
                </a:gridCol>
                <a:gridCol w="1822529">
                  <a:extLst>
                    <a:ext uri="{9D8B030D-6E8A-4147-A177-3AD203B41FA5}">
                      <a16:colId xmlns:a16="http://schemas.microsoft.com/office/drawing/2014/main" val="153592967"/>
                    </a:ext>
                  </a:extLst>
                </a:gridCol>
                <a:gridCol w="1606456">
                  <a:extLst>
                    <a:ext uri="{9D8B030D-6E8A-4147-A177-3AD203B41FA5}">
                      <a16:colId xmlns:a16="http://schemas.microsoft.com/office/drawing/2014/main" val="2244877688"/>
                    </a:ext>
                  </a:extLst>
                </a:gridCol>
                <a:gridCol w="1425613">
                  <a:extLst>
                    <a:ext uri="{9D8B030D-6E8A-4147-A177-3AD203B41FA5}">
                      <a16:colId xmlns:a16="http://schemas.microsoft.com/office/drawing/2014/main" val="837503771"/>
                    </a:ext>
                  </a:extLst>
                </a:gridCol>
                <a:gridCol w="1606456">
                  <a:extLst>
                    <a:ext uri="{9D8B030D-6E8A-4147-A177-3AD203B41FA5}">
                      <a16:colId xmlns:a16="http://schemas.microsoft.com/office/drawing/2014/main" val="1721254059"/>
                    </a:ext>
                  </a:extLst>
                </a:gridCol>
                <a:gridCol w="1423265">
                  <a:extLst>
                    <a:ext uri="{9D8B030D-6E8A-4147-A177-3AD203B41FA5}">
                      <a16:colId xmlns:a16="http://schemas.microsoft.com/office/drawing/2014/main" val="1795224205"/>
                    </a:ext>
                  </a:extLst>
                </a:gridCol>
                <a:gridCol w="1594712">
                  <a:extLst>
                    <a:ext uri="{9D8B030D-6E8A-4147-A177-3AD203B41FA5}">
                      <a16:colId xmlns:a16="http://schemas.microsoft.com/office/drawing/2014/main" val="2454063626"/>
                    </a:ext>
                  </a:extLst>
                </a:gridCol>
              </a:tblGrid>
              <a:tr h="4055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900">
                          <a:effectLst/>
                        </a:rPr>
                        <a:t> 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</a:rPr>
                        <a:t>Barajlı Nota Göre Dağılım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</a:rPr>
                        <a:t>Ham Nota Göre Dağılım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306563"/>
                  </a:ext>
                </a:extLst>
              </a:tr>
              <a:tr h="4239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7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Not Aralığı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effectLst/>
                        </a:rPr>
                        <a:t>Sayı/ Yüzde</a:t>
                      </a:r>
                      <a:endParaRPr lang="tr-T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TOPLAM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effectLst/>
                        </a:rPr>
                        <a:t>Not Aralığı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effectLst/>
                        </a:rPr>
                        <a:t>Sayı/ Yüzde</a:t>
                      </a:r>
                      <a:endParaRPr lang="tr-T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TOPLAM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71466766"/>
                  </a:ext>
                </a:extLst>
              </a:tr>
              <a:tr h="472224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Ortalama Üstü Not Alan Öğrencilerin Dağılımı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≥90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effectLst/>
                        </a:rPr>
                        <a:t>1Kişi</a:t>
                      </a:r>
                      <a:endParaRPr lang="tr-TR" sz="14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%0,35</a:t>
                      </a:r>
                      <a:endParaRPr lang="tr-T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</a:rPr>
                        <a:t>145 Kişi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</a:rPr>
                        <a:t>%50,53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effectLst/>
                        </a:rPr>
                        <a:t>≥90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effectLst/>
                        </a:rPr>
                        <a:t>1 Kişi</a:t>
                      </a:r>
                      <a:endParaRPr lang="tr-TR" sz="14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effectLst/>
                        </a:rPr>
                        <a:t>%0,35</a:t>
                      </a:r>
                      <a:endParaRPr lang="tr-T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</a:rPr>
                        <a:t>134 Kişi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</a:rPr>
                        <a:t>%46,69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5050881"/>
                  </a:ext>
                </a:extLst>
              </a:tr>
              <a:tr h="47222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≥80-90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effectLst/>
                        </a:rPr>
                        <a:t>16 Kişi</a:t>
                      </a:r>
                      <a:endParaRPr lang="tr-TR" sz="14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effectLst/>
                        </a:rPr>
                        <a:t>%5,58</a:t>
                      </a:r>
                      <a:endParaRPr lang="tr-T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effectLst/>
                        </a:rPr>
                        <a:t>≥80-90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effectLst/>
                        </a:rPr>
                        <a:t>16 Kişi</a:t>
                      </a:r>
                      <a:endParaRPr lang="tr-TR" sz="14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effectLst/>
                        </a:rPr>
                        <a:t>%5,58</a:t>
                      </a:r>
                      <a:endParaRPr lang="tr-T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885744"/>
                  </a:ext>
                </a:extLst>
              </a:tr>
              <a:tr h="47222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≥70-80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effectLst/>
                        </a:rPr>
                        <a:t>66</a:t>
                      </a:r>
                      <a:endParaRPr lang="tr-TR" sz="14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effectLst/>
                        </a:rPr>
                        <a:t>%23</a:t>
                      </a:r>
                      <a:endParaRPr lang="tr-T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effectLst/>
                        </a:rPr>
                        <a:t>≥70-80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effectLst/>
                        </a:rPr>
                        <a:t>67</a:t>
                      </a:r>
                      <a:endParaRPr lang="tr-TR" sz="14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effectLst/>
                        </a:rPr>
                        <a:t>%23,35</a:t>
                      </a:r>
                      <a:endParaRPr lang="tr-T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4064093"/>
                  </a:ext>
                </a:extLst>
              </a:tr>
              <a:tr h="47222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≥63,93-70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effectLst/>
                        </a:rPr>
                        <a:t>62</a:t>
                      </a:r>
                      <a:endParaRPr lang="tr-TR" sz="14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effectLst/>
                        </a:rPr>
                        <a:t>%21,61</a:t>
                      </a:r>
                      <a:endParaRPr lang="tr-T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effectLst/>
                        </a:rPr>
                        <a:t>≥64,82-70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effectLst/>
                        </a:rPr>
                        <a:t>50Kişi</a:t>
                      </a:r>
                      <a:endParaRPr lang="tr-TR" sz="14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effectLst/>
                        </a:rPr>
                        <a:t>%17,43</a:t>
                      </a:r>
                      <a:endParaRPr lang="tr-T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0795838"/>
                  </a:ext>
                </a:extLst>
              </a:tr>
              <a:tr h="4055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ORTALAMA   =     63,93  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effectLst/>
                        </a:rPr>
                        <a:t>ORTALAMA   =       64,82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0201101"/>
                  </a:ext>
                </a:extLst>
              </a:tr>
              <a:tr h="472224">
                <a:tc row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Ortalama Altı Not Alan Öğrencilerin Dağılımı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≥60-63,93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effectLst/>
                        </a:rPr>
                        <a:t>46 Kişi</a:t>
                      </a:r>
                      <a:endParaRPr lang="tr-TR" sz="14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%16,3</a:t>
                      </a:r>
                      <a:endParaRPr lang="tr-T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142 Kişi</a:t>
                      </a:r>
                      <a:endParaRPr lang="tr-TR" sz="24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%49,48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effectLst/>
                        </a:rPr>
                        <a:t>≥60-64,82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effectLst/>
                        </a:rPr>
                        <a:t>63 Kişi</a:t>
                      </a:r>
                      <a:endParaRPr lang="tr-TR" sz="14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%21,96</a:t>
                      </a:r>
                      <a:endParaRPr lang="tr-T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153 Kişi</a:t>
                      </a:r>
                      <a:endParaRPr lang="tr-TR" sz="24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%53,32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19161701"/>
                  </a:ext>
                </a:extLst>
              </a:tr>
              <a:tr h="47222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≥50-60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effectLst/>
                        </a:rPr>
                        <a:t>74 Kişi</a:t>
                      </a:r>
                      <a:endParaRPr lang="tr-TR" sz="14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%25,79</a:t>
                      </a:r>
                      <a:endParaRPr lang="tr-T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effectLst/>
                        </a:rPr>
                        <a:t>≥50-60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effectLst/>
                        </a:rPr>
                        <a:t>73 Kişi</a:t>
                      </a:r>
                      <a:endParaRPr lang="tr-TR" sz="14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%25,44</a:t>
                      </a:r>
                      <a:endParaRPr lang="tr-T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3736118"/>
                  </a:ext>
                </a:extLst>
              </a:tr>
              <a:tr h="47222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≥40-50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effectLst/>
                        </a:rPr>
                        <a:t>16 Kişi</a:t>
                      </a:r>
                      <a:endParaRPr lang="tr-TR" sz="14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%5,58</a:t>
                      </a:r>
                      <a:endParaRPr lang="tr-T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effectLst/>
                        </a:rPr>
                        <a:t>≥40-50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effectLst/>
                        </a:rPr>
                        <a:t>12 Kişi</a:t>
                      </a:r>
                      <a:endParaRPr lang="tr-TR" sz="14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 4,19</a:t>
                      </a:r>
                      <a:endParaRPr lang="tr-T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451964"/>
                  </a:ext>
                </a:extLst>
              </a:tr>
              <a:tr h="47222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≥30-40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effectLst/>
                        </a:rPr>
                        <a:t>2</a:t>
                      </a:r>
                      <a:endParaRPr lang="tr-TR" sz="14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effectLst/>
                        </a:rPr>
                        <a:t>%0,7</a:t>
                      </a:r>
                      <a:endParaRPr lang="tr-T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effectLst/>
                        </a:rPr>
                        <a:t>≥30-40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effectLst/>
                        </a:rPr>
                        <a:t>5</a:t>
                      </a:r>
                      <a:endParaRPr lang="tr-TR" sz="14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effectLst/>
                        </a:rPr>
                        <a:t>%1,75</a:t>
                      </a:r>
                      <a:endParaRPr lang="tr-T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673482"/>
                  </a:ext>
                </a:extLst>
              </a:tr>
              <a:tr h="47222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≥20-30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effectLst/>
                        </a:rPr>
                        <a:t>2 Kişi</a:t>
                      </a:r>
                      <a:endParaRPr lang="tr-TR" sz="14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%0,7</a:t>
                      </a:r>
                      <a:endParaRPr lang="tr-T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effectLst/>
                        </a:rPr>
                        <a:t>≥20-30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effectLst/>
                        </a:rPr>
                        <a:t> 0 Kişi</a:t>
                      </a:r>
                      <a:endParaRPr lang="tr-TR" sz="14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</a:rPr>
                        <a:t>%</a:t>
                      </a:r>
                      <a:r>
                        <a:rPr lang="tr-TR" sz="1400" b="1" baseline="0" dirty="0" smtClean="0">
                          <a:effectLst/>
                        </a:rPr>
                        <a:t> 0</a:t>
                      </a:r>
                      <a:endParaRPr lang="tr-T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5371775"/>
                  </a:ext>
                </a:extLst>
              </a:tr>
              <a:tr h="47222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≥10-20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effectLst/>
                        </a:rPr>
                        <a:t>1 Kişi</a:t>
                      </a:r>
                      <a:endParaRPr lang="tr-TR" sz="14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%0,35</a:t>
                      </a:r>
                      <a:endParaRPr lang="tr-T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effectLst/>
                        </a:rPr>
                        <a:t>≥10-20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effectLst/>
                        </a:rPr>
                        <a:t>0 Kişi</a:t>
                      </a:r>
                      <a:endParaRPr lang="tr-TR" sz="14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%0</a:t>
                      </a:r>
                      <a:endParaRPr lang="tr-T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943574"/>
                  </a:ext>
                </a:extLst>
              </a:tr>
              <a:tr h="3268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&lt;10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effectLst/>
                        </a:rPr>
                        <a:t>0 Kişi</a:t>
                      </a:r>
                      <a:endParaRPr lang="tr-TR" sz="14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%0</a:t>
                      </a:r>
                      <a:endParaRPr lang="tr-T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effectLst/>
                        </a:rPr>
                        <a:t>&lt;10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>
                          <a:effectLst/>
                        </a:rPr>
                        <a:t>0 Kişi</a:t>
                      </a:r>
                      <a:endParaRPr lang="tr-TR" sz="14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</a:rPr>
                        <a:t>%0</a:t>
                      </a:r>
                      <a:endParaRPr lang="tr-T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2869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410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7279238"/>
              </p:ext>
            </p:extLst>
          </p:nvPr>
        </p:nvGraphicFramePr>
        <p:xfrm>
          <a:off x="283332" y="962525"/>
          <a:ext cx="11642506" cy="51174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15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91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60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92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765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3920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SINAV DEĞERLENDİRİLMESİ (GENEL ORTALAMA)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05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DERSLER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</a:rPr>
                        <a:t>SORULARIN</a:t>
                      </a:r>
                      <a:r>
                        <a:rPr lang="tr-TR" sz="2000" baseline="0" dirty="0" smtClean="0">
                          <a:effectLst/>
                        </a:rPr>
                        <a:t> </a:t>
                      </a:r>
                      <a:r>
                        <a:rPr lang="tr-TR" sz="2000" dirty="0" smtClean="0">
                          <a:effectLst/>
                        </a:rPr>
                        <a:t>DERSLERE</a:t>
                      </a:r>
                      <a:r>
                        <a:rPr lang="tr-TR" sz="2000" dirty="0">
                          <a:effectLst/>
                        </a:rPr>
                        <a:t/>
                      </a:r>
                      <a:br>
                        <a:rPr lang="tr-TR" sz="2000" dirty="0">
                          <a:effectLst/>
                        </a:rPr>
                      </a:br>
                      <a:r>
                        <a:rPr lang="tr-TR" sz="2000" dirty="0">
                          <a:effectLst/>
                        </a:rPr>
                        <a:t>DAĞILIMI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</a:rPr>
                        <a:t>BAŞARI</a:t>
                      </a:r>
                      <a:r>
                        <a:rPr lang="tr-TR" sz="2000" baseline="0" dirty="0" smtClean="0">
                          <a:effectLst/>
                        </a:rPr>
                        <a:t> </a:t>
                      </a:r>
                      <a:r>
                        <a:rPr lang="tr-TR" sz="2000" dirty="0" smtClean="0">
                          <a:effectLst/>
                        </a:rPr>
                        <a:t>DURUMU</a:t>
                      </a:r>
                      <a:r>
                        <a:rPr lang="tr-TR" sz="2000" dirty="0">
                          <a:effectLst/>
                        </a:rPr>
                        <a:t/>
                      </a:r>
                      <a:br>
                        <a:rPr lang="tr-TR" sz="2000" dirty="0">
                          <a:effectLst/>
                        </a:rPr>
                      </a:br>
                      <a:r>
                        <a:rPr lang="tr-TR" sz="2000" dirty="0">
                          <a:effectLst/>
                        </a:rPr>
                        <a:t>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</a:rPr>
                        <a:t>BAŞARI</a:t>
                      </a:r>
                      <a:r>
                        <a:rPr lang="tr-TR" sz="2000" baseline="0" dirty="0" smtClean="0">
                          <a:effectLst/>
                        </a:rPr>
                        <a:t> </a:t>
                      </a:r>
                      <a:r>
                        <a:rPr lang="tr-TR" sz="2000" dirty="0" smtClean="0">
                          <a:effectLst/>
                        </a:rPr>
                        <a:t>DURUMU</a:t>
                      </a:r>
                      <a:r>
                        <a:rPr lang="tr-TR" sz="2000" dirty="0">
                          <a:effectLst/>
                        </a:rPr>
                        <a:t/>
                      </a:r>
                      <a:br>
                        <a:rPr lang="tr-TR" sz="2000" dirty="0">
                          <a:effectLst/>
                        </a:rPr>
                      </a:br>
                      <a:r>
                        <a:rPr lang="tr-TR" sz="2000" dirty="0">
                          <a:effectLst/>
                        </a:rPr>
                        <a:t>( % 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6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1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BİYOFİZİK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8,8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73,1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6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2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BİYOİSTATİSTİK</a:t>
                      </a:r>
                      <a:r>
                        <a:rPr lang="tr-TR" sz="2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ve TIBBİ BİLİŞİM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4,9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70,7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6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3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TIBBİ</a:t>
                      </a:r>
                      <a:r>
                        <a:rPr lang="tr-TR" sz="2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BİYOKİMYA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9,8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47,1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66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4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TIBBİ BİYOLOJİ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15,9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59,2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66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5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TIP TARİHİ</a:t>
                      </a:r>
                      <a:r>
                        <a:rPr lang="tr-TR" sz="2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VE ETİK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3,7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 anchor="ctr">
                    <a:solidFill>
                      <a:srgbClr val="DEEB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66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6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+mn-lt"/>
                          <a:ea typeface="+mn-ea"/>
                        </a:rPr>
                        <a:t>TIP</a:t>
                      </a:r>
                      <a:r>
                        <a:rPr lang="tr-TR" sz="2400" baseline="0" dirty="0" smtClean="0">
                          <a:effectLst/>
                          <a:latin typeface="+mn-lt"/>
                          <a:ea typeface="+mn-ea"/>
                        </a:rPr>
                        <a:t> EĞİTİMİ+HALK SAĞLIĞI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effectLst/>
                          <a:latin typeface="+mn-lt"/>
                          <a:ea typeface="+mn-ea"/>
                        </a:rPr>
                        <a:t>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1,9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47,3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 anchor="ctr">
                    <a:solidFill>
                      <a:srgbClr val="D4E5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66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7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+mn-lt"/>
                          <a:ea typeface="+mn-ea"/>
                        </a:rPr>
                        <a:t>DAVRANIŞ</a:t>
                      </a:r>
                      <a:r>
                        <a:rPr lang="tr-TR" sz="2400" baseline="0" dirty="0" smtClean="0">
                          <a:effectLst/>
                          <a:latin typeface="+mn-lt"/>
                          <a:ea typeface="+mn-ea"/>
                        </a:rPr>
                        <a:t> BİLİMLERİ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kern="1200" dirty="0" smtClean="0">
                          <a:effectLst/>
                          <a:latin typeface="+mn-lt"/>
                          <a:ea typeface="+mn-ea"/>
                        </a:rPr>
                        <a:t>18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13,8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76,5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66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8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</a:rPr>
                        <a:t>TIBBİ BİYOKİMYA (PRATİK)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kern="1200" dirty="0" smtClean="0">
                          <a:effectLst/>
                          <a:latin typeface="+mn-lt"/>
                          <a:ea typeface="+mn-ea"/>
                        </a:rPr>
                        <a:t>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87,7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9460"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TOPLAM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100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</a:rPr>
                        <a:t>63,93</a:t>
                      </a:r>
                      <a:r>
                        <a:rPr lang="tr-TR" sz="2800" dirty="0">
                          <a:effectLst/>
                        </a:rPr>
                        <a:t> 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effectLst/>
                        </a:rPr>
                        <a:t> 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360" marR="2936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354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2954</TotalTime>
  <Words>1626</Words>
  <Application>Microsoft Office PowerPoint</Application>
  <PresentationFormat>Geniş ekran</PresentationFormat>
  <Paragraphs>728</Paragraphs>
  <Slides>30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4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43" baseType="lpstr">
      <vt:lpstr>Arial</vt:lpstr>
      <vt:lpstr>Arial Black</vt:lpstr>
      <vt:lpstr>Arial TUR</vt:lpstr>
      <vt:lpstr>Calibri</vt:lpstr>
      <vt:lpstr>Calibri Light</vt:lpstr>
      <vt:lpstr>Cambria</vt:lpstr>
      <vt:lpstr>Cambria Math</vt:lpstr>
      <vt:lpstr>Times New Roman</vt:lpstr>
      <vt:lpstr>Office Teması</vt:lpstr>
      <vt:lpstr>Ofis Teması</vt:lpstr>
      <vt:lpstr>1_Ofis Teması</vt:lpstr>
      <vt:lpstr>2_Ofis Teması</vt:lpstr>
      <vt:lpstr>Belge</vt:lpstr>
      <vt:lpstr>2023 – 2024 EĞİTİM YILI 1. SINIF 1. KURUL DEĞERLENDİRMESİ </vt:lpstr>
      <vt:lpstr>PowerPoint Sunusu</vt:lpstr>
      <vt:lpstr>PowerPoint Sunusu</vt:lpstr>
      <vt:lpstr>SINAV VERİLERİ</vt:lpstr>
      <vt:lpstr>Sınav sorularının dağılımı </vt:lpstr>
      <vt:lpstr>PowerPoint Sunusu</vt:lpstr>
      <vt:lpstr>PUANLAMA</vt:lpstr>
      <vt:lpstr>PowerPoint Sunusu</vt:lpstr>
      <vt:lpstr>PowerPoint Sunusu</vt:lpstr>
      <vt:lpstr>PowerPoint Sunusu</vt:lpstr>
      <vt:lpstr>SINAV ZORLUK İNDEKSİ </vt:lpstr>
      <vt:lpstr>EN FAZLA DOĞRU  VE YANLIŞ CEVAPLANAN SORULAR </vt:lpstr>
      <vt:lpstr>EN FAZLA DOĞRU CEVAPLANAN SORU-1</vt:lpstr>
      <vt:lpstr>EN FAZLA YANLIŞ CEVAPLANAN SORU</vt:lpstr>
      <vt:lpstr>DERS BAZINDA EN FAZLA DOĞRU VE YANLIŞ CEVAPLANAN SORULAR  </vt:lpstr>
      <vt:lpstr>GÜVENİRLİK</vt:lpstr>
      <vt:lpstr>SORULARIN NİTELİĞİ</vt:lpstr>
      <vt:lpstr>PowerPoint Sunusu</vt:lpstr>
      <vt:lpstr>PowerPoint Sunusu</vt:lpstr>
      <vt:lpstr>PowerPoint Sunusu</vt:lpstr>
      <vt:lpstr>ÖĞRENCİLERİN KURULLA İLGİLİ OLUMLU GÖRÜŞLERİ (Katılım:199)</vt:lpstr>
      <vt:lpstr>PowerPoint Sunusu</vt:lpstr>
      <vt:lpstr>PowerPoint Sunusu</vt:lpstr>
      <vt:lpstr>PowerPoint Sunusu</vt:lpstr>
      <vt:lpstr>ÖĞRENCİLERİN KURULLA İLGİLİ OLUMSUZ GÖRÜŞLERİ</vt:lpstr>
      <vt:lpstr>PowerPoint Sunusu</vt:lpstr>
      <vt:lpstr>PowerPoint Sunusu</vt:lpstr>
      <vt:lpstr>PowerPoint Sunusu</vt:lpstr>
      <vt:lpstr>PowerPoint Sunusu</vt:lpstr>
      <vt:lpstr>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 – 2023 EĞİTİM YILI 3. SINIF 1. KURUL SINAV ANALİZİ</dc:title>
  <dc:creator>azmi's</dc:creator>
  <cp:lastModifiedBy>hp</cp:lastModifiedBy>
  <cp:revision>1193</cp:revision>
  <dcterms:created xsi:type="dcterms:W3CDTF">2022-10-27T00:48:35Z</dcterms:created>
  <dcterms:modified xsi:type="dcterms:W3CDTF">2025-05-06T09:43:25Z</dcterms:modified>
</cp:coreProperties>
</file>